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2" r:id="rId5"/>
    <p:sldId id="261" r:id="rId6"/>
    <p:sldId id="260" r:id="rId7"/>
    <p:sldId id="263" r:id="rId8"/>
  </p:sldIdLst>
  <p:sldSz cx="12192000" cy="6858000"/>
  <p:notesSz cx="6858000" cy="9144000"/>
  <p:defaultTextStyle>
    <a:defPPr>
      <a:defRPr lang="en-IM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DE59A-666C-4617-BBF2-05EC22A9E829}" type="datetimeFigureOut">
              <a:rPr lang="en-IM" smtClean="0"/>
              <a:t>14/08/2023</a:t>
            </a:fld>
            <a:endParaRPr lang="en-I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DCBFE-8258-4E80-914B-28C18716400C}" type="slidenum">
              <a:rPr lang="en-IM" smtClean="0"/>
              <a:t>‹#›</a:t>
            </a:fld>
            <a:endParaRPr lang="en-IM"/>
          </a:p>
        </p:txBody>
      </p:sp>
    </p:spTree>
    <p:extLst>
      <p:ext uri="{BB962C8B-B14F-4D97-AF65-F5344CB8AC3E}">
        <p14:creationId xmlns:p14="http://schemas.microsoft.com/office/powerpoint/2010/main" val="1162955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DM Sans" pitchFamily="2" charset="0"/>
              </a:rPr>
              <a:t>online retail store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DM Sans" pitchFamily="2" charset="0"/>
              </a:rPr>
              <a:t>review their data and provide insights that would be valuable to the CEO and CMO 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DM Sans" pitchFamily="2" charset="0"/>
              </a:rPr>
              <a:t>he business has been performing well and the management wants to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DM Sans" pitchFamily="2" charset="0"/>
              </a:rPr>
              <a:t>analyse</a:t>
            </a:r>
            <a:r>
              <a:rPr lang="en-US" b="0" i="0" dirty="0">
                <a:solidFill>
                  <a:srgbClr val="000000"/>
                </a:solidFill>
                <a:effectLst/>
                <a:latin typeface="DM Sans" pitchFamily="2" charset="0"/>
              </a:rPr>
              <a:t> what the major contributing factors are to the revenue so they can strategically plan for next year</a:t>
            </a:r>
            <a:endParaRPr lang="en-I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DCBFE-8258-4E80-914B-28C18716400C}" type="slidenum">
              <a:rPr lang="en-IM" smtClean="0"/>
              <a:t>1</a:t>
            </a:fld>
            <a:endParaRPr lang="en-IM"/>
          </a:p>
        </p:txBody>
      </p:sp>
    </p:spTree>
    <p:extLst>
      <p:ext uri="{BB962C8B-B14F-4D97-AF65-F5344CB8AC3E}">
        <p14:creationId xmlns:p14="http://schemas.microsoft.com/office/powerpoint/2010/main" val="1102870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DM Sans" pitchFamily="2" charset="0"/>
              </a:rPr>
              <a:t>interested in viewing the metrics from both an operations and marketing perspective.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DM Sans" pitchFamily="2" charset="0"/>
              </a:rPr>
              <a:t>can keep a clear focus on what’s working.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0" i="0" dirty="0">
                <a:solidFill>
                  <a:srgbClr val="000000"/>
                </a:solidFill>
                <a:effectLst/>
                <a:latin typeface="DM Sans" pitchFamily="2" charset="0"/>
              </a:rPr>
              <a:t>Data clean:</a:t>
            </a:r>
            <a:r>
              <a:rPr lang="en-IM" sz="1800" kern="0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check that the quantity should not be below 1 unit</a:t>
            </a:r>
            <a:endParaRPr lang="en-IM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M" sz="1800" kern="0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check that the Unit price should not be below $0</a:t>
            </a:r>
            <a:endParaRPr lang="en-IM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DCBFE-8258-4E80-914B-28C18716400C}" type="slidenum">
              <a:rPr lang="en-IM" smtClean="0"/>
              <a:t>2</a:t>
            </a:fld>
            <a:endParaRPr lang="en-IM"/>
          </a:p>
        </p:txBody>
      </p:sp>
    </p:spTree>
    <p:extLst>
      <p:ext uri="{BB962C8B-B14F-4D97-AF65-F5344CB8AC3E}">
        <p14:creationId xmlns:p14="http://schemas.microsoft.com/office/powerpoint/2010/main" val="1063020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M" sz="1800" dirty="0">
                <a:solidFill>
                  <a:srgbClr val="000000"/>
                </a:solidFill>
                <a:effectLst/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view the time series of the revenue data for the year 2011 only. He would like to view granular data by looking into revenue for each month</a:t>
            </a:r>
            <a:endParaRPr lang="en-I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DCBFE-8258-4E80-914B-28C18716400C}" type="slidenum">
              <a:rPr lang="en-IM" smtClean="0"/>
              <a:t>3</a:t>
            </a:fld>
            <a:endParaRPr lang="en-IM"/>
          </a:p>
        </p:txBody>
      </p:sp>
    </p:spTree>
    <p:extLst>
      <p:ext uri="{BB962C8B-B14F-4D97-AF65-F5344CB8AC3E}">
        <p14:creationId xmlns:p14="http://schemas.microsoft.com/office/powerpoint/2010/main" val="2934094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M" sz="1800" kern="100" dirty="0">
                <a:solidFill>
                  <a:srgbClr val="000000"/>
                </a:solidFill>
                <a:effectLst/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top 10 countries which are generating the highest revenue. </a:t>
            </a:r>
            <a:endParaRPr lang="en-US" sz="1800" kern="100" dirty="0">
              <a:solidFill>
                <a:srgbClr val="000000"/>
              </a:solidFill>
              <a:effectLst/>
              <a:latin typeface="DM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M" sz="1800" kern="100" dirty="0">
                <a:solidFill>
                  <a:srgbClr val="000000"/>
                </a:solidFill>
                <a:effectLst/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viewing the quantity sold along with the revenue generated. </a:t>
            </a:r>
            <a:endParaRPr lang="en-US" sz="1800" kern="100" dirty="0">
              <a:solidFill>
                <a:srgbClr val="000000"/>
              </a:solidFill>
              <a:effectLst/>
              <a:latin typeface="DM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M" sz="1800" kern="100" dirty="0">
                <a:solidFill>
                  <a:srgbClr val="000000"/>
                </a:solidFill>
                <a:effectLst/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not United Kingdom in this visual.</a:t>
            </a:r>
            <a:endParaRPr lang="en-IM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DCBFE-8258-4E80-914B-28C18716400C}" type="slidenum">
              <a:rPr lang="en-IM" smtClean="0"/>
              <a:t>4</a:t>
            </a:fld>
            <a:endParaRPr lang="en-IM"/>
          </a:p>
        </p:txBody>
      </p:sp>
    </p:spTree>
    <p:extLst>
      <p:ext uri="{BB962C8B-B14F-4D97-AF65-F5344CB8AC3E}">
        <p14:creationId xmlns:p14="http://schemas.microsoft.com/office/powerpoint/2010/main" val="13122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M" sz="1800" dirty="0">
                <a:solidFill>
                  <a:srgbClr val="000000"/>
                </a:solidFill>
                <a:effectLst/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 view the information on the top 10 customers by revenue</a:t>
            </a:r>
            <a:endParaRPr lang="en-US" sz="1800" dirty="0">
              <a:solidFill>
                <a:srgbClr val="000000"/>
              </a:solidFill>
              <a:effectLst/>
              <a:latin typeface="DM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M" sz="1800" dirty="0">
                <a:solidFill>
                  <a:srgbClr val="000000"/>
                </a:solidFill>
                <a:effectLst/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visual that shows the greatest revenue generating customer at the start and gradually declines to the lower revenue generating customers</a:t>
            </a:r>
            <a:endParaRPr lang="en-US" sz="1800" dirty="0">
              <a:solidFill>
                <a:srgbClr val="000000"/>
              </a:solidFill>
              <a:effectLst/>
              <a:latin typeface="DM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M" sz="1800" dirty="0">
                <a:solidFill>
                  <a:srgbClr val="000000"/>
                </a:solidFill>
                <a:effectLst/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ensure that they remain satisfied with their products</a:t>
            </a:r>
            <a:endParaRPr lang="en-I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DCBFE-8258-4E80-914B-28C18716400C}" type="slidenum">
              <a:rPr lang="en-IM" smtClean="0"/>
              <a:t>5</a:t>
            </a:fld>
            <a:endParaRPr lang="en-IM"/>
          </a:p>
        </p:txBody>
      </p:sp>
    </p:spTree>
    <p:extLst>
      <p:ext uri="{BB962C8B-B14F-4D97-AF65-F5344CB8AC3E}">
        <p14:creationId xmlns:p14="http://schemas.microsoft.com/office/powerpoint/2010/main" val="1295251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M" sz="1800" dirty="0">
                <a:solidFill>
                  <a:srgbClr val="000000"/>
                </a:solidFill>
                <a:effectLst/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look at all countries and see which regions have the greatest demand for their products. </a:t>
            </a:r>
            <a:endParaRPr lang="en-US" sz="1800" dirty="0">
              <a:solidFill>
                <a:srgbClr val="000000"/>
              </a:solidFill>
              <a:effectLst/>
              <a:latin typeface="DM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M" sz="1800" dirty="0">
                <a:solidFill>
                  <a:srgbClr val="000000"/>
                </a:solidFill>
                <a:effectLst/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expansion strategy which will allow the company to target these areas and generate more business from these regions.</a:t>
            </a:r>
            <a:endParaRPr lang="en-I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DCBFE-8258-4E80-914B-28C18716400C}" type="slidenum">
              <a:rPr lang="en-IM" smtClean="0"/>
              <a:t>6</a:t>
            </a:fld>
            <a:endParaRPr lang="en-IM"/>
          </a:p>
        </p:txBody>
      </p:sp>
    </p:spTree>
    <p:extLst>
      <p:ext uri="{BB962C8B-B14F-4D97-AF65-F5344CB8AC3E}">
        <p14:creationId xmlns:p14="http://schemas.microsoft.com/office/powerpoint/2010/main" val="2242864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3A31-865D-9FD6-E161-EF52E955F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M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E83C7-73FF-39D3-768D-E44FC1C2F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3A8B2-348E-FEF9-C2FF-766CE047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587A-1DC4-4DA7-9E68-3E81250E4CA9}" type="datetimeFigureOut">
              <a:rPr lang="en-IM" smtClean="0"/>
              <a:t>14/08/2023</a:t>
            </a:fld>
            <a:endParaRPr lang="en-I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BB20F-6038-A714-4DDB-1D61F0740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F77DF-C680-C7D6-1E22-8A77FECF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F1D45-73B0-45A4-BA15-46587287DA26}" type="slidenum">
              <a:rPr lang="en-IM" smtClean="0"/>
              <a:t>‹#›</a:t>
            </a:fld>
            <a:endParaRPr lang="en-IM"/>
          </a:p>
        </p:txBody>
      </p:sp>
    </p:spTree>
    <p:extLst>
      <p:ext uri="{BB962C8B-B14F-4D97-AF65-F5344CB8AC3E}">
        <p14:creationId xmlns:p14="http://schemas.microsoft.com/office/powerpoint/2010/main" val="384532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432E-217A-047B-352C-46CBC742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2A75E-A475-70FB-B194-CABCF6D3E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83467-4C24-2605-78A8-19B6E8F17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587A-1DC4-4DA7-9E68-3E81250E4CA9}" type="datetimeFigureOut">
              <a:rPr lang="en-IM" smtClean="0"/>
              <a:t>14/08/2023</a:t>
            </a:fld>
            <a:endParaRPr lang="en-I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1ABD9-8FFF-94AF-698A-BAD12A2C3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CF53B-AB2C-F7F4-5A4B-0B73C21D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F1D45-73B0-45A4-BA15-46587287DA26}" type="slidenum">
              <a:rPr lang="en-IM" smtClean="0"/>
              <a:t>‹#›</a:t>
            </a:fld>
            <a:endParaRPr lang="en-IM"/>
          </a:p>
        </p:txBody>
      </p:sp>
    </p:spTree>
    <p:extLst>
      <p:ext uri="{BB962C8B-B14F-4D97-AF65-F5344CB8AC3E}">
        <p14:creationId xmlns:p14="http://schemas.microsoft.com/office/powerpoint/2010/main" val="3269108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284A50-81F8-6F47-DDB0-322C3B3B0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636019-C55E-859B-E816-08C6B9F34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C7CA3-EA2B-7EBA-8589-EECDF321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587A-1DC4-4DA7-9E68-3E81250E4CA9}" type="datetimeFigureOut">
              <a:rPr lang="en-IM" smtClean="0"/>
              <a:t>14/08/2023</a:t>
            </a:fld>
            <a:endParaRPr lang="en-I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6EC3A-96B1-682A-B630-17D8C54EC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510ED-91CF-3A7E-483A-343EFBEA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F1D45-73B0-45A4-BA15-46587287DA26}" type="slidenum">
              <a:rPr lang="en-IM" smtClean="0"/>
              <a:t>‹#›</a:t>
            </a:fld>
            <a:endParaRPr lang="en-IM"/>
          </a:p>
        </p:txBody>
      </p:sp>
    </p:spTree>
    <p:extLst>
      <p:ext uri="{BB962C8B-B14F-4D97-AF65-F5344CB8AC3E}">
        <p14:creationId xmlns:p14="http://schemas.microsoft.com/office/powerpoint/2010/main" val="101435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11E3B-D47D-45B4-FF6B-A4FC88E27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9EAB-9AD5-913F-3F4D-3DF3A9E4F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2DC58-DCF0-E570-9AF1-798923E6A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587A-1DC4-4DA7-9E68-3E81250E4CA9}" type="datetimeFigureOut">
              <a:rPr lang="en-IM" smtClean="0"/>
              <a:t>14/08/2023</a:t>
            </a:fld>
            <a:endParaRPr lang="en-I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AA683-F80E-E932-FB9F-AF9D39122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47A87-358D-ED38-DE63-86C63811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F1D45-73B0-45A4-BA15-46587287DA26}" type="slidenum">
              <a:rPr lang="en-IM" smtClean="0"/>
              <a:t>‹#›</a:t>
            </a:fld>
            <a:endParaRPr lang="en-IM"/>
          </a:p>
        </p:txBody>
      </p:sp>
    </p:spTree>
    <p:extLst>
      <p:ext uri="{BB962C8B-B14F-4D97-AF65-F5344CB8AC3E}">
        <p14:creationId xmlns:p14="http://schemas.microsoft.com/office/powerpoint/2010/main" val="340787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1368-DA88-D989-8CA0-6ABF2B02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F91B9-994A-5FFB-EF0D-37FC50246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78ABE-0A98-CFB2-BCE5-8ED57079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587A-1DC4-4DA7-9E68-3E81250E4CA9}" type="datetimeFigureOut">
              <a:rPr lang="en-IM" smtClean="0"/>
              <a:t>14/08/2023</a:t>
            </a:fld>
            <a:endParaRPr lang="en-I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5EAEA-5D94-46C1-F9B3-6BAF687C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7442D-9123-26F7-6F03-8E143273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F1D45-73B0-45A4-BA15-46587287DA26}" type="slidenum">
              <a:rPr lang="en-IM" smtClean="0"/>
              <a:t>‹#›</a:t>
            </a:fld>
            <a:endParaRPr lang="en-IM"/>
          </a:p>
        </p:txBody>
      </p:sp>
    </p:spTree>
    <p:extLst>
      <p:ext uri="{BB962C8B-B14F-4D97-AF65-F5344CB8AC3E}">
        <p14:creationId xmlns:p14="http://schemas.microsoft.com/office/powerpoint/2010/main" val="391508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5AE4A-A828-21A1-FB07-B31680C96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32831-F79C-9054-6BDF-3B2CB73D8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M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1303FD-817E-4C8C-AF64-F406EBD18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M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A5394-11BE-6147-0581-B49FE0504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587A-1DC4-4DA7-9E68-3E81250E4CA9}" type="datetimeFigureOut">
              <a:rPr lang="en-IM" smtClean="0"/>
              <a:t>14/08/2023</a:t>
            </a:fld>
            <a:endParaRPr lang="en-I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6F564-15AC-FF0B-3F9B-198B86F33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B20F9-7623-DCE9-F512-0D9F86A6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F1D45-73B0-45A4-BA15-46587287DA26}" type="slidenum">
              <a:rPr lang="en-IM" smtClean="0"/>
              <a:t>‹#›</a:t>
            </a:fld>
            <a:endParaRPr lang="en-IM"/>
          </a:p>
        </p:txBody>
      </p:sp>
    </p:spTree>
    <p:extLst>
      <p:ext uri="{BB962C8B-B14F-4D97-AF65-F5344CB8AC3E}">
        <p14:creationId xmlns:p14="http://schemas.microsoft.com/office/powerpoint/2010/main" val="2774900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AA0E-595E-D74D-A0C5-747664673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77594-D8B4-AF6F-9F16-CF18C2493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3BD28-98BA-B184-99C3-AB04B9807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M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26C3E-EB50-CD69-380D-826905638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D6A120-0F5D-7C54-8E34-C240B2E83F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M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82F9A4-A33D-6E54-A96E-B08DA9BA2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587A-1DC4-4DA7-9E68-3E81250E4CA9}" type="datetimeFigureOut">
              <a:rPr lang="en-IM" smtClean="0"/>
              <a:t>14/08/2023</a:t>
            </a:fld>
            <a:endParaRPr lang="en-IM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58C63A-6F16-CBBB-16B8-0AA9BF7C3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M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0E5A52-39B5-4190-AE57-4AD0E409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F1D45-73B0-45A4-BA15-46587287DA26}" type="slidenum">
              <a:rPr lang="en-IM" smtClean="0"/>
              <a:t>‹#›</a:t>
            </a:fld>
            <a:endParaRPr lang="en-IM"/>
          </a:p>
        </p:txBody>
      </p:sp>
    </p:spTree>
    <p:extLst>
      <p:ext uri="{BB962C8B-B14F-4D97-AF65-F5344CB8AC3E}">
        <p14:creationId xmlns:p14="http://schemas.microsoft.com/office/powerpoint/2010/main" val="2392517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A96E1-E90F-B123-4C9C-DC85F79D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M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F17DB9-0F2D-C557-CB11-A37AB8A0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587A-1DC4-4DA7-9E68-3E81250E4CA9}" type="datetimeFigureOut">
              <a:rPr lang="en-IM" smtClean="0"/>
              <a:t>14/08/2023</a:t>
            </a:fld>
            <a:endParaRPr lang="en-IM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68F02-6B8D-D74F-16F0-D29CC742B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M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70FB8-AABE-CA5E-A4C2-C774ABC0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F1D45-73B0-45A4-BA15-46587287DA26}" type="slidenum">
              <a:rPr lang="en-IM" smtClean="0"/>
              <a:t>‹#›</a:t>
            </a:fld>
            <a:endParaRPr lang="en-IM"/>
          </a:p>
        </p:txBody>
      </p:sp>
    </p:spTree>
    <p:extLst>
      <p:ext uri="{BB962C8B-B14F-4D97-AF65-F5344CB8AC3E}">
        <p14:creationId xmlns:p14="http://schemas.microsoft.com/office/powerpoint/2010/main" val="167634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1AF258-6ECA-CFAA-2870-C1A1107A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587A-1DC4-4DA7-9E68-3E81250E4CA9}" type="datetimeFigureOut">
              <a:rPr lang="en-IM" smtClean="0"/>
              <a:t>14/08/2023</a:t>
            </a:fld>
            <a:endParaRPr lang="en-IM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62B3BD-87EC-C614-63AE-B48BCC8F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M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E1521-8A37-A47E-B40D-2203E637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F1D45-73B0-45A4-BA15-46587287DA26}" type="slidenum">
              <a:rPr lang="en-IM" smtClean="0"/>
              <a:t>‹#›</a:t>
            </a:fld>
            <a:endParaRPr lang="en-IM"/>
          </a:p>
        </p:txBody>
      </p:sp>
    </p:spTree>
    <p:extLst>
      <p:ext uri="{BB962C8B-B14F-4D97-AF65-F5344CB8AC3E}">
        <p14:creationId xmlns:p14="http://schemas.microsoft.com/office/powerpoint/2010/main" val="33824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24BEA-81D8-8FAE-AA72-78799AF3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9FC74-F7EA-E094-962F-A873DCA28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CD194-9110-1F35-BF6C-F774B63AC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FC0B8-83AB-7E8D-A439-AE066BB03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587A-1DC4-4DA7-9E68-3E81250E4CA9}" type="datetimeFigureOut">
              <a:rPr lang="en-IM" smtClean="0"/>
              <a:t>14/08/2023</a:t>
            </a:fld>
            <a:endParaRPr lang="en-I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EF169-629C-77A6-B132-0B2EF3B57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30294-C8D6-8CAE-F9B1-6692AAE4F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F1D45-73B0-45A4-BA15-46587287DA26}" type="slidenum">
              <a:rPr lang="en-IM" smtClean="0"/>
              <a:t>‹#›</a:t>
            </a:fld>
            <a:endParaRPr lang="en-IM"/>
          </a:p>
        </p:txBody>
      </p:sp>
    </p:spTree>
    <p:extLst>
      <p:ext uri="{BB962C8B-B14F-4D97-AF65-F5344CB8AC3E}">
        <p14:creationId xmlns:p14="http://schemas.microsoft.com/office/powerpoint/2010/main" val="1510020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C2173-D54D-125A-BDFA-7603F6C7B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M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13E682-5F7B-AF3E-E2D8-465D4011D8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B6CCD-EAD2-4092-FD2B-DA5B517B3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E7607-7DBD-8F2A-B0BD-12575388D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587A-1DC4-4DA7-9E68-3E81250E4CA9}" type="datetimeFigureOut">
              <a:rPr lang="en-IM" smtClean="0"/>
              <a:t>14/08/2023</a:t>
            </a:fld>
            <a:endParaRPr lang="en-I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CD2A5-2C54-1185-2953-397A3700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9E686-3710-970E-F3EF-5A5E6B05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F1D45-73B0-45A4-BA15-46587287DA26}" type="slidenum">
              <a:rPr lang="en-IM" smtClean="0"/>
              <a:t>‹#›</a:t>
            </a:fld>
            <a:endParaRPr lang="en-IM"/>
          </a:p>
        </p:txBody>
      </p:sp>
    </p:spTree>
    <p:extLst>
      <p:ext uri="{BB962C8B-B14F-4D97-AF65-F5344CB8AC3E}">
        <p14:creationId xmlns:p14="http://schemas.microsoft.com/office/powerpoint/2010/main" val="3596926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3F35C7-6048-7ACC-0852-D4A2C40A8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EDFBC-763E-4F87-1E0F-0559A9176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8AB4D-0C83-7E0A-AFAE-0A72E95FBF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D587A-1DC4-4DA7-9E68-3E81250E4CA9}" type="datetimeFigureOut">
              <a:rPr lang="en-IM" smtClean="0"/>
              <a:t>14/08/2023</a:t>
            </a:fld>
            <a:endParaRPr lang="en-I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F1587-A37A-91D7-2B8E-5A42A5DCE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1DCA0-0818-4662-013D-9168971C1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F1D45-73B0-45A4-BA15-46587287DA26}" type="slidenum">
              <a:rPr lang="en-IM" smtClean="0"/>
              <a:t>‹#›</a:t>
            </a:fld>
            <a:endParaRPr lang="en-IM"/>
          </a:p>
        </p:txBody>
      </p:sp>
    </p:spTree>
    <p:extLst>
      <p:ext uri="{BB962C8B-B14F-4D97-AF65-F5344CB8AC3E}">
        <p14:creationId xmlns:p14="http://schemas.microsoft.com/office/powerpoint/2010/main" val="335676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M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2B848-098E-B219-FEBE-BEF53C5A27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pperplate Gothic Bold" panose="020E0705020206020404" pitchFamily="34" charset="0"/>
              </a:rPr>
              <a:t>Online Retail Store</a:t>
            </a:r>
            <a:endParaRPr lang="en-IM" dirty="0">
              <a:solidFill>
                <a:schemeClr val="accent6">
                  <a:lumMod val="75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E8CB51-AA22-C308-0A17-0A0407FCE1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Copperplate Gothic Bold" panose="020E0705020206020404" pitchFamily="34" charset="0"/>
              </a:rPr>
              <a:t>Data Analysis</a:t>
            </a:r>
            <a:endParaRPr lang="en-IM" sz="2800" b="1" dirty="0">
              <a:latin typeface="Copperplate Gothic Bold" panose="020E0705020206020404" pitchFamily="34" charset="0"/>
            </a:endParaRP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8A1B7800-66BA-B7BD-69E8-E73DCC6B80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5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48"/>
    </mc:Choice>
    <mc:Fallback>
      <p:transition spd="slow" advTm="48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3031-28EB-59D3-0EAC-673794D37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pperplate Gothic Light" panose="020E0507020206020404" pitchFamily="34" charset="0"/>
              </a:rPr>
              <a:t>Business Problem</a:t>
            </a:r>
            <a:endParaRPr lang="en-IM" b="1" dirty="0">
              <a:solidFill>
                <a:schemeClr val="accent6">
                  <a:lumMod val="75000"/>
                </a:schemeClr>
              </a:solidFill>
              <a:latin typeface="Copperplate Gothic Light" panose="020E05070202060204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A2EE-A7ED-274C-C98A-16088485E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</a:rPr>
              <a:t>analyze what the major contributing factors are to the revenue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</a:rPr>
              <a:t>seeking guidance into areas that are performing well 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ahnschrift Semi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</a:rPr>
              <a:t>view different metrics based on the demographic information that is available in the data.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</a:rPr>
              <a:t>viewing the metrics from both an operations and marketing perspective.</a:t>
            </a:r>
            <a:endParaRPr lang="en-IM" dirty="0">
              <a:solidFill>
                <a:schemeClr val="tx1">
                  <a:lumMod val="65000"/>
                  <a:lumOff val="35000"/>
                </a:schemeClr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4A09A9F3-C2C3-6A0C-B134-168B166AAB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81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840"/>
    </mc:Choice>
    <mc:Fallback>
      <p:transition spd="slow" advTm="104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3B031-7718-7AA4-BA96-46FFF5D6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M" sz="31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monthly trend of revenue, which months have faced the biggest increase/</a:t>
            </a:r>
            <a:r>
              <a:rPr lang="en-IM" sz="3100" kern="1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decreas</a:t>
            </a:r>
            <a:r>
              <a:rPr lang="en-US" sz="31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e?</a:t>
            </a:r>
            <a:br>
              <a:rPr lang="en-IM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M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399EE0-F1B5-C634-155D-FB6E64DE1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454" y="1690688"/>
            <a:ext cx="9557091" cy="4486275"/>
          </a:xfrm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7F29F7AB-EA3D-BBDD-0264-35A8563D94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90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77"/>
    </mc:Choice>
    <mc:Fallback>
      <p:transition spd="slow" advTm="55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BC21B-9A05-0CD2-EBD5-0507E9FC8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M" sz="2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10 countries which are generating the highest revenue</a:t>
            </a:r>
            <a:endParaRPr lang="en-IM" sz="2800" dirty="0">
              <a:solidFill>
                <a:schemeClr val="tx1">
                  <a:lumMod val="65000"/>
                  <a:lumOff val="35000"/>
                </a:schemeClr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9E47BE-A2E5-5F87-CF10-BCEF6810F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33" y="1690688"/>
            <a:ext cx="9328933" cy="4597096"/>
          </a:xfr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7F70CC2D-70BE-45C6-4371-B18DBC0B3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03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29"/>
    </mc:Choice>
    <mc:Fallback>
      <p:transition spd="slow" advTm="46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5BA3-36B5-85CA-141E-8700A60AE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M" sz="2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 are the top customers and how much do they contribute to the total revenue</a:t>
            </a:r>
            <a:endParaRPr lang="en-IM" sz="6000" dirty="0">
              <a:solidFill>
                <a:schemeClr val="tx1">
                  <a:lumMod val="65000"/>
                  <a:lumOff val="35000"/>
                </a:schemeClr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155259-A72E-2F72-D24C-0AAC412EE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52" y="1690688"/>
            <a:ext cx="9828095" cy="4325421"/>
          </a:xfr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015E6B30-D625-9832-5A1F-21AB19DFCD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19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78"/>
    </mc:Choice>
    <mc:Fallback>
      <p:transition spd="slow" advTm="34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C9C3-9D71-C5E7-9394-02021E27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M" sz="2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regions have the greatest demand for their products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IM" sz="2800" dirty="0">
              <a:solidFill>
                <a:schemeClr val="tx1">
                  <a:lumMod val="65000"/>
                  <a:lumOff val="35000"/>
                </a:schemeClr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12F2DE-79D6-AA53-F687-04E76E707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81" y="1690688"/>
            <a:ext cx="9287838" cy="4351338"/>
          </a:xfr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14B02544-F468-C504-E513-4ED5877E95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81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06"/>
    </mc:Choice>
    <mc:Fallback>
      <p:transition spd="slow" advTm="50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AC359-6AAF-E3DF-2961-1B429A5BE7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accent6">
                    <a:lumMod val="75000"/>
                  </a:schemeClr>
                </a:solidFill>
                <a:latin typeface="Copperplate Gothic Bold" panose="020E0705020206020404" pitchFamily="34" charset="0"/>
              </a:rPr>
              <a:t>Thank You!</a:t>
            </a:r>
            <a:endParaRPr lang="en-IM" sz="7200" dirty="0">
              <a:solidFill>
                <a:schemeClr val="accent6">
                  <a:lumMod val="75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3DB14B6-C13A-8FA4-A677-5221CD9608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M" dirty="0"/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D2BB13C9-8E9B-AE90-75AF-70E7C86BA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69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42"/>
    </mc:Choice>
    <mc:Fallback>
      <p:transition spd="slow" advTm="7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341</Words>
  <Application>Microsoft Office PowerPoint</Application>
  <PresentationFormat>Widescreen</PresentationFormat>
  <Paragraphs>35</Paragraphs>
  <Slides>7</Slides>
  <Notes>6</Notes>
  <HiddenSlides>0</HiddenSlides>
  <MMClips>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Bahnschrift SemiLight</vt:lpstr>
      <vt:lpstr>Calibri</vt:lpstr>
      <vt:lpstr>Calibri Light</vt:lpstr>
      <vt:lpstr>Copperplate Gothic Bold</vt:lpstr>
      <vt:lpstr>Copperplate Gothic Light</vt:lpstr>
      <vt:lpstr>DM Sans</vt:lpstr>
      <vt:lpstr>Symbol</vt:lpstr>
      <vt:lpstr>Office Theme</vt:lpstr>
      <vt:lpstr>Online Retail Store</vt:lpstr>
      <vt:lpstr>Business Problem</vt:lpstr>
      <vt:lpstr>What is the monthly trend of revenue, which months have faced the biggest increase/decrease? </vt:lpstr>
      <vt:lpstr>top 10 countries which are generating the highest revenue</vt:lpstr>
      <vt:lpstr>Who are the top customers and how much do they contribute to the total revenue</vt:lpstr>
      <vt:lpstr>which regions have the greatest demand for their products?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Retail Store</dc:title>
  <dc:creator>JAY .</dc:creator>
  <cp:lastModifiedBy>JAY .</cp:lastModifiedBy>
  <cp:revision>2</cp:revision>
  <dcterms:created xsi:type="dcterms:W3CDTF">2023-08-14T05:52:18Z</dcterms:created>
  <dcterms:modified xsi:type="dcterms:W3CDTF">2023-08-14T07:14:48Z</dcterms:modified>
</cp:coreProperties>
</file>